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5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77" r:id="rId5"/>
    <p:sldId id="321" r:id="rId6"/>
    <p:sldId id="485" r:id="rId7"/>
    <p:sldId id="451" r:id="rId8"/>
    <p:sldId id="555" r:id="rId9"/>
    <p:sldId id="376" r:id="rId10"/>
    <p:sldId id="377" r:id="rId11"/>
    <p:sldId id="378" r:id="rId12"/>
    <p:sldId id="379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380" r:id="rId21"/>
    <p:sldId id="520" r:id="rId22"/>
    <p:sldId id="521" r:id="rId23"/>
    <p:sldId id="381" r:id="rId24"/>
    <p:sldId id="389" r:id="rId25"/>
    <p:sldId id="372" r:id="rId26"/>
    <p:sldId id="373" r:id="rId27"/>
    <p:sldId id="391" r:id="rId28"/>
    <p:sldId id="396" r:id="rId29"/>
    <p:sldId id="392" r:id="rId30"/>
    <p:sldId id="393" r:id="rId31"/>
    <p:sldId id="593" r:id="rId32"/>
    <p:sldId id="402" r:id="rId33"/>
    <p:sldId id="403" r:id="rId34"/>
    <p:sldId id="400" r:id="rId35"/>
    <p:sldId id="543" r:id="rId36"/>
    <p:sldId id="401" r:id="rId37"/>
    <p:sldId id="442" r:id="rId38"/>
    <p:sldId id="394" r:id="rId39"/>
    <p:sldId id="395" r:id="rId40"/>
    <p:sldId id="374" r:id="rId41"/>
    <p:sldId id="386" r:id="rId42"/>
    <p:sldId id="390" r:id="rId43"/>
    <p:sldId id="387" r:id="rId44"/>
    <p:sldId id="440" r:id="rId45"/>
    <p:sldId id="554" r:id="rId46"/>
    <p:sldId id="371" r:id="rId47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03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D0B"/>
    <a:srgbClr val="C21C1C"/>
    <a:srgbClr val="CB1313"/>
    <a:srgbClr val="DB1F1F"/>
    <a:srgbClr val="E12F2F"/>
    <a:srgbClr val="1A1A1B"/>
    <a:srgbClr val="313134"/>
    <a:srgbClr val="181819"/>
    <a:srgbClr val="A50A09"/>
    <a:srgbClr val="D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/>
    <p:restoredTop sz="94270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D4FC-624D-AB4E-9533-E6A468B0E0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CQL</a:t>
            </a:r>
            <a:r>
              <a:rPr kumimoji="1" lang="zh-CN" altLang="en-US" dirty="0"/>
              <a:t>限制每个分区最多</a:t>
            </a:r>
            <a:r>
              <a:rPr kumimoji="1" lang="en-US" altLang="zh-CN" dirty="0"/>
              <a:t>2</a:t>
            </a:r>
            <a:r>
              <a:rPr kumimoji="1" lang="zh-CN" altLang="en-US" dirty="0"/>
              <a:t>亿多个</a:t>
            </a:r>
            <a:r>
              <a:rPr kumimoji="1" lang="en-US" altLang="zh-CN" dirty="0"/>
              <a:t>cell</a:t>
            </a:r>
            <a:r>
              <a:rPr kumimoji="1" lang="en-US" altLang="zh-CN" dirty="0"/>
              <a:t>s.  </a:t>
            </a:r>
            <a:endParaRPr kumimoji="1" lang="en-US" altLang="zh-CN" dirty="0"/>
          </a:p>
          <a:p>
            <a:r>
              <a:rPr kumimoji="1" lang="en-US" altLang="zh-CN" dirty="0"/>
              <a:t>https://docs.datastax.com/en/cql-oss/3.3/cql/cql_reference/refLimits.html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生成：https://www.geroba.com/cassandra/cassandra-token-calculator/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DHT</a:t>
            </a:r>
            <a:r>
              <a:rPr kumimoji="1" lang="zh-CN" altLang="en-US" dirty="0"/>
              <a:t>以及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是三个正交的</a:t>
            </a:r>
            <a:r>
              <a:rPr kumimoji="1" lang="zh-CN" altLang="en-US" dirty="0"/>
              <a:t>概念。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环中通信不是必须</a:t>
            </a:r>
            <a:r>
              <a:rPr kumimoji="1" lang="en-US" altLang="zh-CN" dirty="0"/>
              <a:t>Gossip</a:t>
            </a:r>
            <a:r>
              <a:rPr kumimoji="1" lang="zh-CN" altLang="en-US" dirty="0"/>
              <a:t>。也可以广播。改成原子广播协议，那么强一致性了。但是性能</a:t>
            </a:r>
            <a:r>
              <a:rPr kumimoji="1" lang="zh-CN" altLang="en-US" dirty="0"/>
              <a:t>很差。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https://github.com/aappleby/smhasher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https://en.wikipedia.org/wiki/MurmurHash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https://www.cnblogs.com/xuzhujack/p/15826465.html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https://github.com/apavlo/hash-function-benchmark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https://aras-p.info/blog/2016/08/09/More-Hash-Function-Tests/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https://kingins.cn/2021/10/22/%E5%93%88%E5%B8%8C%E5%87%BD%E6%95%B0Hash-functions/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https://engineering.fb.com/2008/08/25/core-data/cassandra-a-structured-storage-system-on-a-p2p-network/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深入挖掘的点：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协议</a:t>
            </a:r>
            <a:r>
              <a:rPr kumimoji="1" lang="en-US" altLang="zh-CN" dirty="0"/>
              <a:t>   Client-</a:t>
            </a:r>
            <a:r>
              <a:rPr kumimoji="1" lang="en-US" altLang="zh-CN" dirty="0"/>
              <a:t>Server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P2P</a:t>
            </a:r>
            <a:r>
              <a:rPr kumimoji="1" lang="zh-CN" altLang="en-US" dirty="0"/>
              <a:t>参考：《云计算与分布式系统</a:t>
            </a:r>
            <a:r>
              <a:rPr kumimoji="1" lang="en-US" altLang="zh-CN" dirty="0"/>
              <a:t>-</a:t>
            </a:r>
            <a:r>
              <a:rPr kumimoji="1" lang="zh-CN" altLang="en-US" dirty="0"/>
              <a:t>从并行处理到</a:t>
            </a:r>
            <a:r>
              <a:rPr kumimoji="1" lang="zh-CN" altLang="en-US" dirty="0"/>
              <a:t>物联网》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论文</a:t>
            </a:r>
            <a:r>
              <a:rPr kumimoji="1" lang="zh-CN" altLang="en-US" dirty="0"/>
              <a:t>地址：https://people.eecs.berkeley.edu/~brewer/papers/SEDA-sosp.pdf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所有排名：https://db-engines.com/en/ranking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宽列排名：https://db-engines.com/en/ranking/wide+column+store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33" y="0"/>
            <a:ext cx="1220453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热爱"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69819" y="0"/>
            <a:ext cx="12018615" cy="6858000"/>
            <a:chOff x="63375" y="-155701"/>
            <a:chExt cx="12018615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0"/>
            <a:stretch>
              <a:fillRect/>
            </a:stretch>
          </p:blipFill>
          <p:spPr>
            <a:xfrm>
              <a:off x="63375" y="-155701"/>
              <a:ext cx="5800210" cy="60130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36" y="876394"/>
              <a:ext cx="5145254" cy="582590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-黑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B53-6E6A-4797-BB05-9181CDA90F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.xml"/><Relationship Id="rId1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jeffreyscarpenter/cassandra-guide/blob/master/resources/reservation.cql" TargetMode="External"/><Relationship Id="rId2" Type="http://schemas.openxmlformats.org/officeDocument/2006/relationships/hyperlink" Target="https://github.com/jeffreyscarpenter/cassandra-guide/blob/master/resources/hotel.cql" TargetMode="External"/><Relationship Id="rId1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learning/database/cassandra/system.html#query" TargetMode="External"/><Relationship Id="rId1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datastax.com/en/developer/java-driver/3.7/" TargetMode="External"/><Relationship Id="rId1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xiaozhiliaoo.github.io/reading-note/tech-quotes/chapter8.html" TargetMode="External"/><Relationship Id="rId1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_kkx8f96j0M" TargetMode="External"/><Relationship Id="rId2" Type="http://schemas.openxmlformats.org/officeDocument/2006/relationships/image" Target="../media/image11.tiff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1.tif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emf"/><Relationship Id="rId2" Type="http://schemas.openxmlformats.org/officeDocument/2006/relationships/tags" Target="../tags/tag2.xml"/><Relationship Id="rId1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1" Type="http://schemas.openxmlformats.org/officeDocument/2006/relationships/image" Target="../media/image1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hyperlink" Target="https://xiaozhiliaoo.github.io/2022/10/30/system-research-template/" TargetMode="External"/><Relationship Id="rId1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  <a:sym typeface="+mn-ea"/>
              </a:rPr>
              <a:t>从零开始</a:t>
            </a:r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Cassandra</a:t>
            </a:r>
            <a:endParaRPr lang="zh-CN" altLang="en-US" sz="6000" b="1" dirty="0">
              <a:solidFill>
                <a:schemeClr val="bg1"/>
              </a:solidFill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3865" y="3690497"/>
            <a:ext cx="82937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0" lvl="8" indent="457200"/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原理</a:t>
            </a:r>
            <a:r>
              <a:rPr kumimoji="1" lang="zh-CN" altLang="en-US" sz="2000" spc="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与应用</a:t>
            </a:r>
            <a:endParaRPr kumimoji="1" lang="zh-CN" altLang="en-US" sz="2000" spc="1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2120" y="4293235"/>
            <a:ext cx="60140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李力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2022</a:t>
            </a:r>
            <a:r>
              <a:rPr kumimoji="1" lang="zh-CN" altLang="en-US" sz="1600" dirty="0">
                <a:solidFill>
                  <a:schemeClr val="bg1"/>
                </a:solidFill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</a:rPr>
              <a:t>11</a:t>
            </a:r>
            <a:r>
              <a:rPr kumimoji="1" lang="zh-CN" altLang="en-US" sz="1600" dirty="0">
                <a:solidFill>
                  <a:schemeClr val="bg1"/>
                </a:solidFill>
              </a:rPr>
              <a:t>月</a:t>
            </a:r>
            <a:r>
              <a:rPr kumimoji="1" lang="en-US" altLang="zh-CN" sz="1600" dirty="0">
                <a:solidFill>
                  <a:schemeClr val="bg1"/>
                </a:solidFill>
              </a:rPr>
              <a:t>16</a:t>
            </a:r>
            <a:r>
              <a:rPr kumimoji="1" lang="zh-CN" altLang="en-US" sz="1600" dirty="0">
                <a:solidFill>
                  <a:schemeClr val="bg1"/>
                </a:solidFill>
              </a:rPr>
              <a:t>日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zh-CN" altLang="en-US" sz="1600" dirty="0">
                <a:solidFill>
                  <a:schemeClr val="bg1"/>
                </a:solidFill>
              </a:rPr>
              <a:t>代码：https://github.com/xiaozhiliaoo/cassandra-practice</a:t>
            </a:r>
            <a:endParaRPr kumimoji="1" lang="zh-CN" altLang="en-US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PPT</a:t>
            </a:r>
            <a:r>
              <a:rPr kumimoji="1" lang="zh-CN" altLang="en-US" sz="1600" dirty="0">
                <a:solidFill>
                  <a:schemeClr val="bg1"/>
                </a:solidFill>
              </a:rPr>
              <a:t>：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" name="直线连接符 10"/>
          <p:cNvCxnSpPr/>
          <p:nvPr/>
        </p:nvCxnSpPr>
        <p:spPr>
          <a:xfrm flipH="1">
            <a:off x="1606155" y="4384811"/>
            <a:ext cx="11430" cy="691515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酒店预定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5925" y="2696845"/>
            <a:ext cx="5940425" cy="373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30" y="2414270"/>
            <a:ext cx="4465955" cy="3763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工作流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定义应用查询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2348865"/>
            <a:ext cx="8548370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77400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逻辑数据建模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逻辑数据建模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酒店领域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预定领域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194050"/>
            <a:ext cx="5094605" cy="3235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3027680"/>
            <a:ext cx="6118225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521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物理数据建模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物理数据建模（Chebotko图）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酒店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预定</a:t>
            </a:r>
            <a:r>
              <a:rPr lang="en-US" altLang="zh-CN">
                <a:solidFill>
                  <a:schemeClr val="bg1"/>
                </a:solidFill>
              </a:rPr>
              <a:t>keyspace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3282950"/>
            <a:ext cx="58788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5" y="2508885"/>
            <a:ext cx="5705475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349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评估和改进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</a:rPr>
              <a:t>计算分区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计算磁盘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分解</a:t>
            </a:r>
            <a:r>
              <a:rPr lang="zh-CN" altLang="en-US">
                <a:solidFill>
                  <a:schemeClr val="bg1"/>
                </a:solidFill>
              </a:rPr>
              <a:t>大分区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分区键加列，</a:t>
            </a:r>
            <a:r>
              <a:rPr lang="zh-CN" altLang="en-US">
                <a:solidFill>
                  <a:schemeClr val="bg1"/>
                </a:solidFill>
              </a:rPr>
              <a:t>分桶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4048125"/>
            <a:ext cx="5668010" cy="1137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2419350"/>
            <a:ext cx="3435985" cy="88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95" y="854710"/>
            <a:ext cx="3756660" cy="2854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4465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案例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定义数据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Schema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酒店：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预定：</a:t>
            </a: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参考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总结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反范式化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查询驱动建模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主键查询优先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搜索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聚合转</a:t>
            </a:r>
            <a:r>
              <a:rPr lang="en-US" altLang="zh-CN">
                <a:solidFill>
                  <a:schemeClr val="bg1"/>
                </a:solidFill>
              </a:rPr>
              <a:t>es</a:t>
            </a:r>
            <a:r>
              <a:rPr lang="zh-CN" altLang="en-US">
                <a:solidFill>
                  <a:schemeClr val="bg1"/>
                </a:solidFill>
              </a:rPr>
              <a:t>，分析</a:t>
            </a:r>
            <a:r>
              <a:rPr lang="en-US" altLang="zh-CN">
                <a:solidFill>
                  <a:schemeClr val="bg1"/>
                </a:solidFill>
              </a:rPr>
              <a:t>spark</a:t>
            </a:r>
            <a:r>
              <a:rPr lang="zh-CN" altLang="en-US">
                <a:solidFill>
                  <a:schemeClr val="bg1"/>
                </a:solidFill>
              </a:rPr>
              <a:t>或数仓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常见错误整理：</a:t>
            </a: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参考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线上服务器版本 [cqlsh 5.0.1 | Cassandra 3.11.4 | CQL spec 3.4.4 | Native protocol v4]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Driver版本：</a:t>
            </a:r>
            <a:r>
              <a:rPr lang="en-US" altLang="zh-CN">
                <a:solidFill>
                  <a:schemeClr val="bg1"/>
                </a:solidFill>
                <a:hlinkClick r:id="rId2" action="ppaction://hlinkfile"/>
              </a:rPr>
              <a:t>3.7.0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存储层的封装非常成熟，模式非常固定，机制却因人而异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同步，异步，反应式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技术演进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JDBC-&gt;DBUtils-&gt;Spring JDBC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JDBCTemplate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RDBMSOperation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-&gt; Spring ORM-&gt;Spring data.</a:t>
            </a:r>
            <a:endParaRPr lang="en-US" altLang="zh-CN" sz="2400">
              <a:solidFill>
                <a:schemeClr val="bg1"/>
              </a:solidFill>
            </a:endParaRPr>
          </a:p>
          <a:p>
            <a:pPr lvl="2"/>
            <a:r>
              <a:rPr lang="en-US" altLang="zh-CN" sz="2400">
                <a:solidFill>
                  <a:schemeClr val="bg1"/>
                </a:solidFill>
                <a:sym typeface="+mn-ea"/>
              </a:rPr>
              <a:t>MyBatis-&gt;MyBatis-Spring-&gt;MyBatis-Spring-starter.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3.11.0 statement/mapper/accessor  4.0.0 processor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en-US" altLang="zh-CN">
                <a:solidFill>
                  <a:schemeClr val="bg1"/>
                </a:solidFill>
                <a:sym typeface="+mn-ea"/>
              </a:rPr>
              <a:t>Cluster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所有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sym typeface="+mn-ea"/>
              </a:rPr>
              <a:t>每个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keyspace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session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005330"/>
            <a:ext cx="9013190" cy="4683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09626" y="1587488"/>
            <a:ext cx="5719380" cy="1015663"/>
            <a:chOff x="3034476" y="6900502"/>
            <a:chExt cx="5719380" cy="1015663"/>
          </a:xfrm>
        </p:grpSpPr>
        <p:sp>
          <p:nvSpPr>
            <p:cNvPr id="31" name="文本框 30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1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简介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是什么？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34" name="直线连接符 33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705241" y="1587488"/>
            <a:ext cx="5719380" cy="1014730"/>
            <a:chOff x="3034476" y="6900502"/>
            <a:chExt cx="5719380" cy="1014730"/>
          </a:xfrm>
        </p:grpSpPr>
        <p:sp>
          <p:nvSpPr>
            <p:cNvPr id="37" name="文本框 36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2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数据建模与开发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项目使用指南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40" name="直线连接符 3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269291" y="4948483"/>
            <a:ext cx="5729540" cy="1014730"/>
            <a:chOff x="3024316" y="6900502"/>
            <a:chExt cx="5729540" cy="1014730"/>
          </a:xfrm>
        </p:grpSpPr>
        <p:sp>
          <p:nvSpPr>
            <p:cNvPr id="42" name="文本框 41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5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参考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资料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基础与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进阶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705241" y="3290498"/>
            <a:ext cx="5719380" cy="1015663"/>
            <a:chOff x="3034476" y="6900502"/>
            <a:chExt cx="5719380" cy="1015663"/>
          </a:xfrm>
        </p:grpSpPr>
        <p:sp>
          <p:nvSpPr>
            <p:cNvPr id="62" name="文本框 61"/>
            <p:cNvSpPr txBox="1"/>
            <p:nvPr/>
          </p:nvSpPr>
          <p:spPr>
            <a:xfrm>
              <a:off x="3034476" y="6900502"/>
              <a:ext cx="1339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4</a:t>
              </a:r>
              <a:endParaRPr kumimoji="1" lang="zh-CN" altLang="en-US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NoSQL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存储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选型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我们应该关注什么？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5" name="直线连接符 64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28346" y="3328598"/>
            <a:ext cx="5719380" cy="1014730"/>
            <a:chOff x="3034476" y="6900502"/>
            <a:chExt cx="5719380" cy="1014730"/>
          </a:xfrm>
        </p:grpSpPr>
        <p:sp>
          <p:nvSpPr>
            <p:cNvPr id="3" name="文本框 2"/>
            <p:cNvSpPr txBox="1"/>
            <p:nvPr/>
          </p:nvSpPr>
          <p:spPr>
            <a:xfrm>
              <a:off x="303447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3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  <a:sym typeface="+mn-ea"/>
                </a:rPr>
                <a:t>系统架构</a:t>
              </a:r>
              <a:endParaRPr kumimoji="1" lang="zh-CN" altLang="en-US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en-US" altLang="zh-CN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Cassandra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  <a:sym typeface="+mn-ea"/>
                </a:rPr>
                <a:t>单机，分布式原理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694731" y="4928798"/>
            <a:ext cx="5729540" cy="1014730"/>
            <a:chOff x="3024316" y="6900502"/>
            <a:chExt cx="5729540" cy="1014730"/>
          </a:xfrm>
        </p:grpSpPr>
        <p:sp>
          <p:nvSpPr>
            <p:cNvPr id="13" name="文本框 12"/>
            <p:cNvSpPr txBox="1"/>
            <p:nvPr/>
          </p:nvSpPr>
          <p:spPr>
            <a:xfrm>
              <a:off x="3024316" y="6900502"/>
              <a:ext cx="133922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6</a:t>
              </a:r>
              <a:endParaRPr kumimoji="1" lang="en-US" altLang="zh-CN" sz="6000" b="1" dirty="0">
                <a:solidFill>
                  <a:schemeClr val="bg1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34256" y="6999994"/>
              <a:ext cx="44196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回顾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&amp;QA</a:t>
              </a:r>
              <a:endParaRPr kumimoji="1" lang="en-US" altLang="zh-CN" sz="24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34256" y="7477048"/>
              <a:ext cx="4419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200" dirty="0">
                  <a:solidFill>
                    <a:schemeClr val="bg1"/>
                  </a:solidFill>
                  <a:latin typeface="PingFang SC Light" panose="020B0300000000000000" pitchFamily="34" charset="-122"/>
                  <a:ea typeface="PingFang SC Light" panose="020B0300000000000000" pitchFamily="34" charset="-122"/>
                </a:rPr>
                <a:t>思维导图</a:t>
              </a:r>
              <a:endParaRPr kumimoji="1" lang="zh-CN" altLang="en-US" sz="12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  <p:cxnSp>
          <p:nvCxnSpPr>
            <p:cNvPr id="16" name="直线连接符 59"/>
            <p:cNvCxnSpPr/>
            <p:nvPr/>
          </p:nvCxnSpPr>
          <p:spPr>
            <a:xfrm>
              <a:off x="4204511" y="7070636"/>
              <a:ext cx="0" cy="6105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客户端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880"/>
            <a:ext cx="10515600" cy="459740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common-cassandra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2056130"/>
            <a:ext cx="8359775" cy="4478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项目使用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</a:rPr>
              <a:t>直播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course_live_msg</a:t>
            </a:r>
            <a:r>
              <a:rPr lang="zh-CN" altLang="en-US" sz="2000">
                <a:solidFill>
                  <a:schemeClr val="bg1"/>
                </a:solidFill>
              </a:rPr>
              <a:t>：live_stu_voice  live_notice  live_all_chat  live_stu_praise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电商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course_process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user_lesson_progress  user_watch_process user_point_history user_process  user_point_product 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course_naive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user_profile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智学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adaplearn_tiku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altLang="zh-CN" sz="2000">
                <a:solidFill>
                  <a:schemeClr val="bg1"/>
                </a:solidFill>
              </a:rPr>
              <a:t>answers_by_user   quiz_user_progress  progress_by_user quiz_user_answer  exam_user_answer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题库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course_tiku：user_answer，user_live_answer2，user_paper_answer</a:t>
            </a:r>
            <a:endParaRPr lang="zh-CN" altLang="en-US" sz="199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-CQRS+Event 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Source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Akka Persistent </a:t>
            </a:r>
            <a:r>
              <a:rPr lang="en-US" altLang="zh-CN">
                <a:solidFill>
                  <a:schemeClr val="bg1"/>
                </a:solidFill>
              </a:rPr>
              <a:t>Cassandra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架构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内部实现，外部交互，系统属性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单机特性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对标数据库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数据模型，存储模型，查询模型（读写性能）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对标分布式系统</a:t>
            </a:r>
            <a:endParaRPr lang="zh-CN" altLang="en-US" sz="2000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用户视角：读写路径</a:t>
            </a:r>
            <a:endParaRPr lang="zh-CN" altLang="en-US">
              <a:solidFill>
                <a:schemeClr val="bg1"/>
              </a:solidFill>
            </a:endParaRPr>
          </a:p>
          <a:p>
            <a:pPr lvl="2"/>
            <a:r>
              <a:rPr lang="zh-CN" altLang="en-US">
                <a:solidFill>
                  <a:schemeClr val="bg1"/>
                </a:solidFill>
                <a:sym typeface="+mn-ea"/>
              </a:rPr>
              <a:t>系统视角：复制和一致性，容错，分区，共识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sym typeface="+mn-ea"/>
              </a:rPr>
              <a:t>其他模型：</a:t>
            </a:r>
            <a:r>
              <a:rPr lang="zh-CN" altLang="en-US" sz="2000">
                <a:solidFill>
                  <a:schemeClr val="bg1"/>
                </a:solidFill>
                <a:sym typeface="+mn-ea"/>
                <a:hlinkClick r:id="rId2" tooltip="" action="ppaction://hlinkfile"/>
              </a:rPr>
              <a:t>https://xiaozhiliaoo.github.io/reading-note/tech-quotes/chapter8.html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 820条</a:t>
            </a:r>
            <a:endParaRPr lang="zh-CN" altLang="en-US" sz="2000">
              <a:solidFill>
                <a:schemeClr val="bg1"/>
              </a:solidFill>
            </a:endParaRPr>
          </a:p>
          <a:p>
            <a:pPr lvl="1"/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9560"/>
            <a:ext cx="10515600" cy="4617720"/>
          </a:xfrm>
        </p:spPr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</a:rPr>
              <a:t>单机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 sz="2300">
                <a:solidFill>
                  <a:schemeClr val="bg1"/>
                </a:solidFill>
                <a:sym typeface="+mn-ea"/>
              </a:rPr>
              <a:t>Commit Log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Memmory 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300">
                <a:solidFill>
                  <a:schemeClr val="bg1"/>
                </a:solidFill>
                <a:sym typeface="+mn-ea"/>
              </a:rPr>
              <a:t>SSTable</a:t>
            </a:r>
            <a:r>
              <a:rPr lang="zh-CN" altLang="en-US" sz="2300">
                <a:solidFill>
                  <a:schemeClr val="bg1"/>
                </a:solidFill>
                <a:sym typeface="+mn-ea"/>
              </a:rPr>
              <a:t>，布隆过滤器，墓碑，合并，压缩</a:t>
            </a:r>
            <a:endParaRPr lang="zh-CN" altLang="en-US" sz="2300">
              <a:solidFill>
                <a:schemeClr val="bg1"/>
              </a:solidFill>
            </a:endParaRPr>
          </a:p>
          <a:p>
            <a:pPr lvl="0"/>
            <a:r>
              <a:rPr lang="zh-CN" altLang="en-US">
                <a:solidFill>
                  <a:schemeClr val="bg1"/>
                </a:solidFill>
              </a:rPr>
              <a:t>分布式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数据中心和机架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Gossip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和故障检测，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Snitch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感应策略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DHT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和一致性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，环和令牌，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虚拟节点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分区器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复制策略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一致性级别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查询和协调器节点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hint handoff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anti-entory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repair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merkle tree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轻量级事务和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Paxos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SEDA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基本问题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读写路径是什么？（一条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SQL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执行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打开网页发生了什么）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数据中心和机架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468755"/>
            <a:ext cx="6012815" cy="5171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55" y="1845310"/>
            <a:ext cx="4914900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81514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通信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，故障检测，和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</a:t>
            </a:r>
            <a:r>
              <a:rPr lang="en-US" altLang="zh-CN" sz="3000">
                <a:solidFill>
                  <a:schemeClr val="bg1"/>
                </a:solidFill>
                <a:sym typeface="+mn-ea"/>
              </a:rPr>
              <a:t>nitch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Gossip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两大类：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anti-entropy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和rumor-mongering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设计考虑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reconciliation：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p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recis</a:t>
            </a:r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e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，Scuttlebutt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2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flow control：Spreading Capacity Fairly，Local Adaptation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Scuttlebutt</a:t>
            </a:r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https://awinterman.github.io/simple-scuttle/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</a:rPr>
              <a:t>故障检测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Phi Accrual FD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Snitch</a:t>
            </a:r>
            <a:endParaRPr kumimoji="1" lang="en-US" altLang="zh-CN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确定相对主机远近程度。收集网络拓扑有关信息，处理路由请求。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SimpleSnitch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GossipingPropertyFileSnitch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r>
              <a:rPr kumimoji="1" lang="zh-CN" altLang="en-US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DynamicEndpointSnitch</a:t>
            </a:r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  <a:p>
            <a:pPr lvl="1"/>
            <a:endParaRPr kumimoji="1" lang="zh-CN" altLang="en-US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-Token Ring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300" y="1390650"/>
            <a:ext cx="6508750" cy="478663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330">
                <a:solidFill>
                  <a:schemeClr val="bg1"/>
                </a:solidFill>
              </a:rPr>
              <a:t>一致性</a:t>
            </a:r>
            <a:r>
              <a:rPr lang="en-US" altLang="zh-CN" sz="2330">
                <a:solidFill>
                  <a:schemeClr val="bg1"/>
                </a:solidFill>
              </a:rPr>
              <a:t>Hash</a:t>
            </a:r>
            <a:r>
              <a:rPr lang="zh-CN" altLang="en-US" sz="2330">
                <a:solidFill>
                  <a:schemeClr val="bg1"/>
                </a:solidFill>
              </a:rPr>
              <a:t>和</a:t>
            </a:r>
            <a:r>
              <a:rPr lang="en-US" altLang="zh-CN" sz="2330">
                <a:solidFill>
                  <a:schemeClr val="bg1"/>
                </a:solidFill>
              </a:rPr>
              <a:t>DHT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Ring</a:t>
            </a:r>
            <a:r>
              <a:rPr lang="zh-CN" altLang="en-US" sz="1995">
                <a:solidFill>
                  <a:schemeClr val="bg1"/>
                </a:solidFill>
              </a:rPr>
              <a:t>和</a:t>
            </a:r>
            <a:r>
              <a:rPr lang="en-US" altLang="zh-CN" sz="1995">
                <a:solidFill>
                  <a:schemeClr val="bg1"/>
                </a:solidFill>
              </a:rPr>
              <a:t>Range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r>
              <a:rPr lang="en-US" altLang="zh-CN" sz="1995">
                <a:solidFill>
                  <a:schemeClr val="bg1"/>
                </a:solidFill>
              </a:rPr>
              <a:t>Token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虚拟节点（</a:t>
            </a:r>
            <a:r>
              <a:rPr lang="en-US" altLang="zh-CN" sz="1995">
                <a:solidFill>
                  <a:schemeClr val="bg1"/>
                </a:solidFill>
              </a:rPr>
              <a:t>num_tokens</a:t>
            </a:r>
            <a:r>
              <a:rPr lang="zh-CN" altLang="en-US" sz="1995">
                <a:solidFill>
                  <a:schemeClr val="bg1"/>
                </a:solidFill>
              </a:rPr>
              <a:t>）</a:t>
            </a:r>
            <a:endParaRPr lang="zh-CN" altLang="en-US" sz="1995">
              <a:solidFill>
                <a:schemeClr val="bg1"/>
              </a:solidFill>
            </a:endParaRPr>
          </a:p>
          <a:p>
            <a:pPr lvl="1"/>
            <a:endParaRPr lang="zh-CN" altLang="en-US" sz="1995">
              <a:solidFill>
                <a:schemeClr val="bg1"/>
              </a:solidFill>
            </a:endParaRPr>
          </a:p>
          <a:p>
            <a:pPr lvl="0"/>
            <a:r>
              <a:rPr lang="en-US" altLang="zh-CN" sz="2325">
                <a:solidFill>
                  <a:schemeClr val="bg1"/>
                </a:solidFill>
              </a:rPr>
              <a:t>Hash</a:t>
            </a:r>
            <a:r>
              <a:rPr lang="zh-CN" altLang="en-US" sz="2325">
                <a:solidFill>
                  <a:schemeClr val="bg1"/>
                </a:solidFill>
              </a:rPr>
              <a:t>算法评估</a:t>
            </a:r>
            <a:endParaRPr lang="zh-CN" altLang="en-US" sz="2325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单调性：旧数据不变性</a:t>
            </a:r>
            <a:endParaRPr lang="zh-CN" altLang="en-US" sz="1990">
              <a:solidFill>
                <a:schemeClr val="bg1"/>
              </a:solidFill>
            </a:endParaRPr>
          </a:p>
          <a:p>
            <a:pPr lvl="1"/>
            <a:r>
              <a:rPr lang="zh-CN" altLang="en-US" sz="1990">
                <a:solidFill>
                  <a:schemeClr val="bg1"/>
                </a:solidFill>
              </a:rPr>
              <a:t>平衡性：节点平均</a:t>
            </a:r>
            <a:endParaRPr lang="zh-CN" altLang="en-US" sz="1990">
              <a:solidFill>
                <a:schemeClr val="bg1"/>
              </a:solidFill>
            </a:endParaRPr>
          </a:p>
          <a:p>
            <a:pPr lvl="1"/>
            <a:endParaRPr lang="zh-CN" altLang="en-US" sz="1990">
              <a:solidFill>
                <a:schemeClr val="bg1"/>
              </a:solidFill>
            </a:endParaRPr>
          </a:p>
          <a:p>
            <a:pPr lvl="0"/>
            <a:r>
              <a:rPr lang="zh-CN" altLang="en-US" sz="2320">
                <a:solidFill>
                  <a:schemeClr val="bg1"/>
                </a:solidFill>
              </a:rPr>
              <a:t>通过环保证单调性</a:t>
            </a:r>
            <a:br>
              <a:rPr lang="zh-CN" altLang="en-US" sz="2320">
                <a:solidFill>
                  <a:schemeClr val="bg1"/>
                </a:solidFill>
              </a:rPr>
            </a:br>
            <a:r>
              <a:rPr lang="zh-CN" altLang="en-US" sz="2320">
                <a:solidFill>
                  <a:schemeClr val="bg1"/>
                </a:solidFill>
              </a:rPr>
              <a:t>通过虚拟节点保证平衡性</a:t>
            </a:r>
            <a:endParaRPr lang="zh-CN" altLang="en-US" sz="232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zh-CN" altLang="en-US" sz="232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015" y="2837815"/>
            <a:ext cx="6250940" cy="35312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找到</a:t>
            </a:r>
            <a:r>
              <a:rPr lang="en-US" altLang="zh-CN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在</a:t>
            </a:r>
            <a:r>
              <a:rPr lang="en-US" altLang="zh-CN">
                <a:solidFill>
                  <a:schemeClr val="bg1"/>
                </a:solidFill>
              </a:rPr>
              <a:t>token ring</a:t>
            </a:r>
            <a:r>
              <a:rPr lang="zh-CN" altLang="en-US">
                <a:solidFill>
                  <a:schemeClr val="bg1"/>
                </a:solidFill>
              </a:rPr>
              <a:t>的位置，</a:t>
            </a:r>
            <a:r>
              <a:rPr lang="en-US" altLang="zh-CN" sz="2000">
                <a:solidFill>
                  <a:schemeClr val="bg1"/>
                </a:solidFill>
              </a:rPr>
              <a:t>token = partationFunction(partation key)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Murmur3Partitioner(MP-</a:t>
            </a:r>
            <a:r>
              <a:rPr lang="zh-CN" altLang="en-US" sz="2000">
                <a:solidFill>
                  <a:schemeClr val="bg1"/>
                </a:solidFill>
              </a:rPr>
              <a:t>默认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endParaRPr lang="en-US" altLang="zh-CN" sz="2000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Mu:multiply  R:rotate </a:t>
            </a:r>
            <a:endParaRPr lang="en-US" altLang="zh-CN" sz="1665">
              <a:solidFill>
                <a:schemeClr val="bg1"/>
              </a:solidFill>
            </a:endParaRPr>
          </a:p>
          <a:p>
            <a:pPr lvl="2"/>
            <a:r>
              <a:rPr lang="en-US" altLang="zh-CN" sz="1665">
                <a:solidFill>
                  <a:schemeClr val="bg1"/>
                </a:solidFill>
              </a:rPr>
              <a:t>Redis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Nginx,libmemcached,npm,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Hadoop,Cassandra,Solr,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Elasticsearch,Guava,Kafka</a:t>
            </a:r>
            <a:r>
              <a:rPr lang="zh-CN" altLang="en-US" sz="1665">
                <a:solidFill>
                  <a:schemeClr val="bg1"/>
                </a:solidFill>
              </a:rPr>
              <a:t>，</a:t>
            </a:r>
            <a:r>
              <a:rPr lang="en-US" altLang="zh-CN" sz="1665">
                <a:solidFill>
                  <a:schemeClr val="bg1"/>
                </a:solidFill>
              </a:rPr>
              <a:t>HBase</a:t>
            </a:r>
            <a:br>
              <a:rPr lang="en-US" altLang="zh-CN" sz="1665">
                <a:solidFill>
                  <a:schemeClr val="bg1"/>
                </a:solidFill>
              </a:rPr>
            </a:br>
            <a:r>
              <a:rPr lang="en-US" altLang="zh-CN" sz="1665">
                <a:solidFill>
                  <a:schemeClr val="bg1"/>
                </a:solidFill>
              </a:rPr>
              <a:t>Lucene</a:t>
            </a:r>
            <a:endParaRPr lang="en-US" altLang="zh-CN" sz="1665">
              <a:solidFill>
                <a:schemeClr val="bg1"/>
              </a:solidFill>
            </a:endParaRPr>
          </a:p>
          <a:p>
            <a:pPr lvl="1"/>
            <a:endParaRPr lang="en-US" altLang="zh-CN" sz="1665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OrderPreservingPartitioner(OPP)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RandomPartitioner(RP)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ByteOrderedPartitioner(BOP)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en-US" altLang="zh-CN" sz="2330">
                <a:solidFill>
                  <a:schemeClr val="bg1"/>
                </a:solidFill>
              </a:rPr>
              <a:t>Murmur3</a:t>
            </a:r>
            <a:endParaRPr lang="en-US" altLang="zh-CN" sz="2330">
              <a:solidFill>
                <a:schemeClr val="bg1"/>
              </a:solidFill>
            </a:endParaRPr>
          </a:p>
          <a:p>
            <a:pPr lvl="1"/>
            <a:r>
              <a:rPr lang="zh-CN" altLang="en-US" sz="1995">
                <a:solidFill>
                  <a:schemeClr val="bg1"/>
                </a:solidFill>
              </a:rPr>
              <a:t>即使</a:t>
            </a:r>
            <a:r>
              <a:rPr lang="en-US" altLang="zh-CN" sz="1995">
                <a:solidFill>
                  <a:schemeClr val="bg1"/>
                </a:solidFill>
              </a:rPr>
              <a:t>键是有规律的， 算法仍能给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出一个很好的随机分布性， 并且算法</a:t>
            </a:r>
            <a:br>
              <a:rPr lang="en-US" altLang="zh-CN" sz="1995">
                <a:solidFill>
                  <a:schemeClr val="bg1"/>
                </a:solidFill>
              </a:rPr>
            </a:br>
            <a:r>
              <a:rPr lang="en-US" altLang="zh-CN" sz="1995">
                <a:solidFill>
                  <a:schemeClr val="bg1"/>
                </a:solidFill>
              </a:rPr>
              <a:t>的计算速度也非常快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分区器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592580"/>
            <a:ext cx="10515600" cy="4584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bg1"/>
                </a:solidFill>
              </a:rPr>
              <a:t>深入</a:t>
            </a:r>
            <a:r>
              <a:rPr lang="en-US">
                <a:solidFill>
                  <a:schemeClr val="bg1"/>
                </a:solidFill>
              </a:rPr>
              <a:t>Hash</a:t>
            </a:r>
            <a:r>
              <a:rPr lang="zh-CN" altLang="en-US">
                <a:solidFill>
                  <a:schemeClr val="bg1"/>
                </a:solidFill>
              </a:rPr>
              <a:t>算法</a:t>
            </a:r>
            <a:endParaRPr lang="en-US" altLang="zh-CN" sz="1995">
              <a:solidFill>
                <a:schemeClr val="bg1"/>
              </a:solidFill>
            </a:endParaRPr>
          </a:p>
          <a:p>
            <a:pPr lvl="1"/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658110"/>
            <a:ext cx="4531995" cy="310515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443095" y="541655"/>
            <a:ext cx="7748905" cy="5132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0" y="4061460"/>
            <a:ext cx="4301490" cy="2684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Apache Cassandra is an open source, distributed,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decentralized（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P2P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对等结构化覆盖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网络）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elastically scalable,highly available, fault-tolerant,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tuneably consistent（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CAP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row-oriented（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宽列）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 database that bases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its distribution design on Amazon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Dynamo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and its data model on Google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’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 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Bigtable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.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Created at Facebook, it is now used at some of the most popular sites on the Web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Apache Cassandra is an open source NoSQL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distributed database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trusted by thousands of companies for scalability and high availability without compromising performance.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Linear scalability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and proven fault-tolerance on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commodity hardware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or cloud infrastructure make it the perfect platform for </a:t>
            </a:r>
            <a:r>
              <a:rPr lang="en-US" altLang="zh-CN" b="1">
                <a:solidFill>
                  <a:srgbClr val="00B0F0"/>
                </a:solidFill>
                <a:sym typeface="+mn-ea"/>
              </a:rPr>
              <a:t>mission-critica</a:t>
            </a:r>
            <a:r>
              <a:rPr lang="en-US" altLang="zh-CN">
                <a:solidFill>
                  <a:srgbClr val="00B0F0"/>
                </a:solidFill>
                <a:sym typeface="+mn-ea"/>
              </a:rPr>
              <a:t>l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data.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Cassandra=Bigtable(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数据模型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)+Dynamo(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分布式特性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一段视频：</a:t>
            </a:r>
            <a:r>
              <a:rPr lang="zh-CN" altLang="en-US">
                <a:solidFill>
                  <a:schemeClr val="bg1"/>
                </a:solidFill>
                <a:sym typeface="+mn-ea"/>
                <a:hlinkClick r:id="rId3" action="ppaction://hlinkfile"/>
              </a:rPr>
              <a:t>Cassandra World Party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复制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SimpleStrategy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NetworkTopologyStrategy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LocalStrategy(system keyspace)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30" y="3606165"/>
            <a:ext cx="3232150" cy="318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0" y="0"/>
            <a:ext cx="4641850" cy="3546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35" y="3357880"/>
            <a:ext cx="49276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一致性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一致性：</a:t>
            </a:r>
            <a:r>
              <a:rPr lang="en-US" altLang="zh-CN">
                <a:solidFill>
                  <a:schemeClr val="bg1"/>
                </a:solidFill>
              </a:rPr>
              <a:t>Consistency Levels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ANY</a:t>
            </a:r>
            <a:endParaRPr lang="en-US" altLang="zh-CN" sz="2400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ONE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TWO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THREE</a:t>
            </a:r>
            <a:endParaRPr lang="en-US" altLang="zh-CN" sz="2400">
              <a:solidFill>
                <a:schemeClr val="bg1"/>
              </a:solidFill>
            </a:endParaRPr>
          </a:p>
          <a:p>
            <a:pPr lvl="1"/>
            <a:r>
              <a:rPr lang="en-US" altLang="zh-CN" sz="2400">
                <a:solidFill>
                  <a:schemeClr val="bg1"/>
                </a:solidFill>
              </a:rPr>
              <a:t>LOCAL_ONE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QUORUM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LOCAL_QUORUM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EACH_QUORUM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en-US" altLang="zh-CN" sz="2400">
                <a:solidFill>
                  <a:schemeClr val="bg1"/>
                </a:solidFill>
              </a:rPr>
              <a:t>ALL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可用性：</a:t>
            </a:r>
            <a:r>
              <a:rPr lang="en-US" altLang="zh-CN">
                <a:solidFill>
                  <a:schemeClr val="bg1"/>
                </a:solidFill>
              </a:rPr>
              <a:t>Hinted Handoff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Anti-Entropy, Repair, and Merkle Trees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SEDA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staged event-driven architectur</a:t>
            </a:r>
            <a:r>
              <a:rPr lang="en-US" altLang="zh-CN">
                <a:solidFill>
                  <a:schemeClr val="bg1"/>
                </a:solidFill>
              </a:rPr>
              <a:t>e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2670810"/>
            <a:ext cx="9498965" cy="36360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线程模型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SEDA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Stage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读，</a:t>
            </a:r>
            <a:r>
              <a:rPr lang="zh-CN" altLang="en-US">
                <a:solidFill>
                  <a:schemeClr val="bg1"/>
                </a:solidFill>
              </a:rPr>
              <a:t>写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Gossip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和其他节点</a:t>
            </a:r>
            <a:r>
              <a:rPr lang="zh-CN" altLang="en-US">
                <a:solidFill>
                  <a:schemeClr val="bg1"/>
                </a:solidFill>
              </a:rPr>
              <a:t>交互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anti entropy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read repair</a:t>
            </a:r>
            <a:endParaRPr lang="en-US" altLang="zh-CN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</a:rPr>
              <a:t>hinted handoff</a:t>
            </a:r>
            <a:endParaRPr lang="en-US" altLang="zh-CN">
              <a:solidFill>
                <a:schemeClr val="bg1"/>
              </a:solidFill>
            </a:endParaRPr>
          </a:p>
          <a:p>
            <a:pPr lvl="0"/>
            <a:endParaRPr lang="en-US" altLang="zh-CN" sz="2800">
              <a:solidFill>
                <a:schemeClr val="bg1"/>
              </a:solidFill>
            </a:endParaRPr>
          </a:p>
          <a:p>
            <a:pPr lvl="0"/>
            <a:r>
              <a:rPr lang="en-US" altLang="zh-CN" sz="2800">
                <a:solidFill>
                  <a:schemeClr val="bg1"/>
                </a:solidFill>
              </a:rPr>
              <a:t>org.apache.cassandra.concurrent.Stage</a:t>
            </a:r>
            <a:endParaRPr lang="en-US" altLang="zh-CN" sz="2800">
              <a:solidFill>
                <a:schemeClr val="bg1"/>
              </a:solidFill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972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单机存储引擎</a:t>
            </a:r>
            <a:endParaRPr kumimoji="1" lang="en-US" altLang="zh-CN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685" y="3400425"/>
            <a:ext cx="8089265" cy="3457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63955" y="1595755"/>
            <a:ext cx="6478270" cy="1453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Memtables, SSTables, and Commit Logs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Compress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Compact</a:t>
            </a:r>
            <a:r>
              <a:rPr lang="zh-CN" altLang="en-US">
                <a:solidFill>
                  <a:schemeClr val="bg1"/>
                </a:solidFill>
              </a:rPr>
              <a:t>（读，写，</a:t>
            </a:r>
            <a:r>
              <a:rPr lang="zh-CN" altLang="en-US">
                <a:solidFill>
                  <a:schemeClr val="bg1"/>
                </a:solidFill>
              </a:rPr>
              <a:t>时序）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STCS</a:t>
            </a:r>
            <a:r>
              <a:rPr lang="zh-CN" altLang="en-US">
                <a:solidFill>
                  <a:schemeClr val="bg1"/>
                </a:solidFill>
              </a:rPr>
              <a:t>（写多读少），</a:t>
            </a:r>
            <a:r>
              <a:rPr lang="en-US" altLang="zh-CN">
                <a:solidFill>
                  <a:schemeClr val="bg1"/>
                </a:solidFill>
              </a:rPr>
              <a:t>LCS</a:t>
            </a:r>
            <a:r>
              <a:rPr lang="zh-CN" altLang="en-US">
                <a:solidFill>
                  <a:schemeClr val="bg1"/>
                </a:solidFill>
              </a:rPr>
              <a:t>（读多写少），</a:t>
            </a:r>
            <a:r>
              <a:rPr lang="en-US" altLang="zh-CN">
                <a:solidFill>
                  <a:schemeClr val="bg1"/>
                </a:solidFill>
              </a:rPr>
              <a:t>DTCS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68973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单机存储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引擎案例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  <a:sym typeface="+mn-ea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58290"/>
            <a:ext cx="11087100" cy="47485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写路径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" y="3109595"/>
            <a:ext cx="5562600" cy="32099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3340" y="3110230"/>
            <a:ext cx="5562000" cy="3211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8360" y="1653540"/>
            <a:ext cx="711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正常写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轻量级事务(条件插入，更新)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批处理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删除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05" y="200025"/>
            <a:ext cx="5562600" cy="27247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394335"/>
            <a:ext cx="5702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系统架构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读路径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70" y="2936875"/>
            <a:ext cx="5562000" cy="32112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369050" y="2936875"/>
            <a:ext cx="5562000" cy="321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420" y="1642110"/>
            <a:ext cx="5675630" cy="1113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正常读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allow filtering查询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范围查询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排序，过滤，分页，UDF，UDA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二级索引，物化</a:t>
            </a:r>
            <a:r>
              <a:rPr lang="zh-CN" altLang="en-US">
                <a:solidFill>
                  <a:schemeClr val="bg1"/>
                </a:solidFill>
              </a:rPr>
              <a:t>视图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181610"/>
            <a:ext cx="6938010" cy="25742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7210" y="2508885"/>
            <a:ext cx="5014595" cy="347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2905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模型：属性占比法，决策树，案例分析法，成本收益分析</a:t>
            </a:r>
            <a:r>
              <a:rPr lang="zh-CN" altLang="en-US">
                <a:solidFill>
                  <a:schemeClr val="bg1"/>
                </a:solidFill>
              </a:rPr>
              <a:t>法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如何比较存储？</a:t>
            </a:r>
            <a:endParaRPr lang="zh-CN" altLang="en-US" sz="2800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单机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    ---&gt; 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最终会对标单机数据库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分布式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---&gt;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最终会对标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CAP/PACELC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1"/>
            <a:endParaRPr lang="en-US" altLang="zh-CN" sz="2800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>
                <a:solidFill>
                  <a:schemeClr val="bg1"/>
                </a:solidFill>
                <a:sym typeface="+mn-ea"/>
              </a:rPr>
              <a:t>同类优先性能，不同优先功能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性能提高不易，功能实现变易。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属性分析法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-NoSQL Toolbox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你觉得哪些因素最重要？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2595" y="2338705"/>
            <a:ext cx="8919210" cy="420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-db-engines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排名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90" y="1372870"/>
            <a:ext cx="5464175" cy="538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65" y="1618615"/>
            <a:ext cx="4794885" cy="44811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4.NoSQL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sym typeface="+mn-ea"/>
              </a:rPr>
              <a:t>存储选型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决策树模型：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你觉得哪些选择很重要？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2421255"/>
            <a:ext cx="8716645" cy="41890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5.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参考资料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项目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https://github.com/xiaozhiliaoo/cassandra-practice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书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Cassandra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权威指南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-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第二和三版》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《数据库系统内幕》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7,9,11,12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《数据密集型应用系统设计》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2,3,5,6,9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《云计算与分布式系统》第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8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章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zh-CN" alt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论文</a:t>
            </a:r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Dynamo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/Bigtable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原始论文：Cassandra - A Decentralized Structured Storage System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线程模型：SEDA: An Architecture for Well-Conditioned,Scalable Internet Services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通信协议：Efficient Reconciliation and Flow Control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Anti-Entropy Protocols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数据建模：A Big Data Modeling Methodology</a:t>
            </a:r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for Apache Cassandra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NoSQL</a:t>
            </a:r>
            <a:r>
              <a:rPr lang="zh-CN" altLang="en-US" sz="200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sym typeface="+mn-ea"/>
              </a:rPr>
              <a:t>选型：NoSQL database systems: a survey and decision guidance</a:t>
            </a:r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 sz="200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6.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回顾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0480"/>
            <a:ext cx="10116185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Q&amp;A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THANK YOU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" y="1463675"/>
            <a:ext cx="6155055" cy="5224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001520"/>
            <a:ext cx="4799330" cy="4356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870"/>
            <a:ext cx="1219200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简介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研究模型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COSEA</a:t>
            </a:r>
            <a:r>
              <a:rPr lang="zh-CN" altLang="en-US">
                <a:solidFill>
                  <a:schemeClr val="bg1"/>
                </a:solidFill>
              </a:rPr>
              <a:t>模型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 sz="2400">
                <a:solidFill>
                  <a:schemeClr val="bg1"/>
                </a:solidFill>
                <a:hlinkClick r:id="rId2" action="ppaction://hlinkfile"/>
              </a:rPr>
              <a:t>参考链接</a:t>
            </a:r>
            <a:endParaRPr lang="zh-CN" altLang="en-US" sz="2400">
              <a:solidFill>
                <a:schemeClr val="bg1"/>
              </a:solidFill>
              <a:hlinkClick r:id="rId2" action="ppaction://hlinkfile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5715"/>
            <a:ext cx="4945380" cy="505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2854960"/>
            <a:ext cx="656272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概念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理论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范式和反范式，数仓（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Star/Snowflake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），可变和不可变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产品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网状，关系型，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NoSQL(KV,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文档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宽列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图形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，搜索，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数仓列式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案例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预定酒店建模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/>
            <a:r>
              <a:rPr lang="zh-CN" altLang="en-US" sz="2800">
                <a:solidFill>
                  <a:schemeClr val="bg1"/>
                </a:solidFill>
                <a:sym typeface="+mn-ea"/>
              </a:rPr>
              <a:t>重要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模型影响数据存储以及查询。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数据建模</a:t>
            </a:r>
            <a:r>
              <a:rPr kumimoji="1" lang="en-US" altLang="zh-CN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zh-CN" altLang="en-US" sz="3000" b="1" dirty="0">
                <a:solidFill>
                  <a:schemeClr val="bg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过程</a:t>
            </a:r>
            <a:endParaRPr kumimoji="1" lang="zh-CN" altLang="en-US" sz="3000" b="1" dirty="0">
              <a:solidFill>
                <a:schemeClr val="bg1"/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11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20" y="920236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PingFang SC Regular" panose="020B0300000000000000" pitchFamily="34" charset="-128"/>
                <a:ea typeface="PingFang SC Regular" panose="020B0300000000000000" pitchFamily="34" charset="-128"/>
              </a:rPr>
              <a:t>The content of the title</a:t>
            </a:r>
            <a:endParaRPr kumimoji="1" lang="zh-CN" altLang="en-US" sz="1400" dirty="0">
              <a:solidFill>
                <a:schemeClr val="bg1"/>
              </a:solidFill>
              <a:latin typeface="PingFang SC Regular" panose="020B0300000000000000" pitchFamily="34" charset="-128"/>
              <a:ea typeface="PingFang SC Regular" panose="020B0300000000000000" pitchFamily="34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建模过程：查询驱动建模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2395855"/>
            <a:ext cx="8514715" cy="41725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630,&quot;width&quot;:7010}"/>
</p:tagLst>
</file>

<file path=ppt/tags/tag2.xml><?xml version="1.0" encoding="utf-8"?>
<p:tagLst xmlns:p="http://schemas.openxmlformats.org/presentationml/2006/main">
  <p:tag name="KSO_WM_UNIT_PLACING_PICTURE_USER_VIEWPORT" val="{&quot;height&quot;:4484,&quot;width&quot;:6207}"/>
</p:tagLst>
</file>

<file path=ppt/tags/tag3.xml><?xml version="1.0" encoding="utf-8"?>
<p:tagLst xmlns:p="http://schemas.openxmlformats.org/presentationml/2006/main">
  <p:tag name="KSO_WPP_MARK_KEY" val="881cd7f8-87fd-4505-9c6b-fb0750ddb863"/>
  <p:tag name="COMMONDATA" val="eyJoZGlkIjoiMjcwMmI1NjQ5MmNhYmI3NmFmMzZiOTYzZTRlNGE5NDkifQ==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5655</Words>
  <Application>WPS 演示</Application>
  <PresentationFormat>宽屏</PresentationFormat>
  <Paragraphs>453</Paragraphs>
  <Slides>44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Wingdings</vt:lpstr>
      <vt:lpstr>Songti SC Black</vt:lpstr>
      <vt:lpstr>Heiti SC Light</vt:lpstr>
      <vt:lpstr>PingFang SC Thin</vt:lpstr>
      <vt:lpstr>PingFang SC Semibold</vt:lpstr>
      <vt:lpstr>PingFang SC Light</vt:lpstr>
      <vt:lpstr>PingFang SC Regular</vt:lpstr>
      <vt:lpstr>微软雅黑</vt:lpstr>
      <vt:lpstr>黑体</vt:lpstr>
      <vt:lpstr>Arial Unicode MS</vt:lpstr>
      <vt:lpstr>Arial Black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网易集团PPT模板</dc:title>
  <dc:creator>Netease</dc:creator>
  <cp:lastModifiedBy>简单</cp:lastModifiedBy>
  <cp:revision>578</cp:revision>
  <dcterms:created xsi:type="dcterms:W3CDTF">2020-10-23T08:28:00Z</dcterms:created>
  <dcterms:modified xsi:type="dcterms:W3CDTF">2022-11-17T12:12:39Z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281C1FD8F4A54826965609956D9D82B2</vt:lpwstr>
  </property>
  <property fmtid="{D5CDD505-2E9C-101B-9397-08002B2CF9AE}" pid="3" name="KSOProductBuildVer">
    <vt:lpwstr>2052-11.1.0.12763</vt:lpwstr>
  </property>
</Properties>
</file>